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7463413" cy="21067713"/>
  <p:notesSz cx="9271000" cy="70104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</p:embeddedFontLst>
  <p:custDataLst>
    <p:tags r:id="rId9"/>
  </p:custDataLst>
  <p:defaultTextStyle>
    <a:defPPr>
      <a:defRPr lang="en-US"/>
    </a:defPPr>
    <a:lvl1pPr marL="0" algn="l" defTabSz="3134644" rtl="0" eaLnBrk="1" latinLnBrk="0" hangingPunct="1">
      <a:defRPr sz="6214" kern="1200">
        <a:solidFill>
          <a:schemeClr val="tx1"/>
        </a:solidFill>
        <a:latin typeface="+mn-lt"/>
        <a:ea typeface="+mn-ea"/>
        <a:cs typeface="+mn-cs"/>
      </a:defRPr>
    </a:lvl1pPr>
    <a:lvl2pPr marL="1567322" algn="l" defTabSz="3134644" rtl="0" eaLnBrk="1" latinLnBrk="0" hangingPunct="1">
      <a:defRPr sz="6214" kern="1200">
        <a:solidFill>
          <a:schemeClr val="tx1"/>
        </a:solidFill>
        <a:latin typeface="+mn-lt"/>
        <a:ea typeface="+mn-ea"/>
        <a:cs typeface="+mn-cs"/>
      </a:defRPr>
    </a:lvl2pPr>
    <a:lvl3pPr marL="3134644" algn="l" defTabSz="3134644" rtl="0" eaLnBrk="1" latinLnBrk="0" hangingPunct="1">
      <a:defRPr sz="6214" kern="1200">
        <a:solidFill>
          <a:schemeClr val="tx1"/>
        </a:solidFill>
        <a:latin typeface="+mn-lt"/>
        <a:ea typeface="+mn-ea"/>
        <a:cs typeface="+mn-cs"/>
      </a:defRPr>
    </a:lvl3pPr>
    <a:lvl4pPr marL="4701966" algn="l" defTabSz="3134644" rtl="0" eaLnBrk="1" latinLnBrk="0" hangingPunct="1">
      <a:defRPr sz="6214" kern="1200">
        <a:solidFill>
          <a:schemeClr val="tx1"/>
        </a:solidFill>
        <a:latin typeface="+mn-lt"/>
        <a:ea typeface="+mn-ea"/>
        <a:cs typeface="+mn-cs"/>
      </a:defRPr>
    </a:lvl4pPr>
    <a:lvl5pPr marL="6269288" algn="l" defTabSz="3134644" rtl="0" eaLnBrk="1" latinLnBrk="0" hangingPunct="1">
      <a:defRPr sz="6214" kern="1200">
        <a:solidFill>
          <a:schemeClr val="tx1"/>
        </a:solidFill>
        <a:latin typeface="+mn-lt"/>
        <a:ea typeface="+mn-ea"/>
        <a:cs typeface="+mn-cs"/>
      </a:defRPr>
    </a:lvl5pPr>
    <a:lvl6pPr marL="7836610" algn="l" defTabSz="3134644" rtl="0" eaLnBrk="1" latinLnBrk="0" hangingPunct="1">
      <a:defRPr sz="6214" kern="1200">
        <a:solidFill>
          <a:schemeClr val="tx1"/>
        </a:solidFill>
        <a:latin typeface="+mn-lt"/>
        <a:ea typeface="+mn-ea"/>
        <a:cs typeface="+mn-cs"/>
      </a:defRPr>
    </a:lvl6pPr>
    <a:lvl7pPr marL="9403932" algn="l" defTabSz="3134644" rtl="0" eaLnBrk="1" latinLnBrk="0" hangingPunct="1">
      <a:defRPr sz="6214" kern="1200">
        <a:solidFill>
          <a:schemeClr val="tx1"/>
        </a:solidFill>
        <a:latin typeface="+mn-lt"/>
        <a:ea typeface="+mn-ea"/>
        <a:cs typeface="+mn-cs"/>
      </a:defRPr>
    </a:lvl7pPr>
    <a:lvl8pPr marL="10971254" algn="l" defTabSz="3134644" rtl="0" eaLnBrk="1" latinLnBrk="0" hangingPunct="1">
      <a:defRPr sz="6214" kern="1200">
        <a:solidFill>
          <a:schemeClr val="tx1"/>
        </a:solidFill>
        <a:latin typeface="+mn-lt"/>
        <a:ea typeface="+mn-ea"/>
        <a:cs typeface="+mn-cs"/>
      </a:defRPr>
    </a:lvl8pPr>
    <a:lvl9pPr marL="12538577" algn="l" defTabSz="3134644" rtl="0" eaLnBrk="1" latinLnBrk="0" hangingPunct="1">
      <a:defRPr sz="621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636" userDrawn="1">
          <p15:clr>
            <a:srgbClr val="A4A3A4"/>
          </p15:clr>
        </p15:guide>
        <p15:guide id="2" pos="118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D00"/>
    <a:srgbClr val="F9FAD2"/>
    <a:srgbClr val="F9AF8A"/>
    <a:srgbClr val="0054A6"/>
    <a:srgbClr val="F26A36"/>
    <a:srgbClr val="00AEEF"/>
    <a:srgbClr val="FABA98"/>
    <a:srgbClr val="FDCFB6"/>
    <a:srgbClr val="AAC8CE"/>
    <a:srgbClr val="DCE2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8"/>
  </p:normalViewPr>
  <p:slideViewPr>
    <p:cSldViewPr>
      <p:cViewPr varScale="1">
        <p:scale>
          <a:sx n="33" d="100"/>
          <a:sy n="33" d="100"/>
        </p:scale>
        <p:origin x="378" y="120"/>
      </p:cViewPr>
      <p:guideLst>
        <p:guide orient="horz" pos="6636"/>
        <p:guide pos="1180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viewProps" Target="viewProps.xml"/><Relationship Id="rId5" Type="http://schemas.openxmlformats.org/officeDocument/2006/relationships/font" Target="fonts/font1.fntdata"/><Relationship Id="rId10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9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Counseling</a:t>
            </a:r>
            <a:r>
              <a:rPr lang="en-US" b="1" baseline="0"/>
              <a:t> Programs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BF-4626-A5AF-EDEE8672900D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BF-4626-A5AF-EDEE8672900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Sheet1!$D$2:$D$3</c:f>
              <c:strCache>
                <c:ptCount val="2"/>
                <c:pt idx="0">
                  <c:v>Some</c:v>
                </c:pt>
                <c:pt idx="1">
                  <c:v>None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0.63</c:v>
                </c:pt>
                <c:pt idx="1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BF-4626-A5AF-EDEE8672900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Social Work Programs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C5E-454C-923A-AA5A939F0157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C5E-454C-923A-AA5A939F015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Some</c:v>
                </c:pt>
                <c:pt idx="1">
                  <c:v>None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</c:v>
                </c:pt>
                <c:pt idx="1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C5E-454C-923A-AA5A939F015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17433" cy="350520"/>
          </a:xfrm>
          <a:prstGeom prst="rect">
            <a:avLst/>
          </a:prstGeom>
        </p:spPr>
        <p:txBody>
          <a:bodyPr vert="horz" lIns="93031" tIns="46516" rIns="93031" bIns="46516" rtlCol="0"/>
          <a:lstStyle>
            <a:defPPr>
              <a:defRPr kern="1200" smtId="4294967295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51421" y="0"/>
            <a:ext cx="4017433" cy="350520"/>
          </a:xfrm>
          <a:prstGeom prst="rect">
            <a:avLst/>
          </a:prstGeom>
        </p:spPr>
        <p:txBody>
          <a:bodyPr vert="horz" lIns="93031" tIns="46516" rIns="93031" bIns="46516" rtlCol="0"/>
          <a:lstStyle>
            <a:defPPr>
              <a:defRPr kern="1200" smtId="4294967295"/>
            </a:defPPr>
            <a:lvl1pPr algn="r">
              <a:defRPr sz="1200"/>
            </a:lvl1pPr>
          </a:lstStyle>
          <a:p>
            <a:fld id="{9281E4DE-EB0E-4FB2-BE29-FC865D9A50FC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17433" cy="35052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defPPr>
              <a:defRPr kern="1200" smtId="4294967295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51421" y="6658664"/>
            <a:ext cx="4017433" cy="35052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defPPr>
              <a:defRPr kern="1200" smtId="4294967295"/>
            </a:defPPr>
            <a:lvl1pPr algn="r">
              <a:defRPr sz="1200"/>
            </a:lvl1pPr>
          </a:lstStyle>
          <a:p>
            <a:fld id="{DE247C12-2C6F-4F8F-A764-8CB2FE9A4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91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17963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51450" y="0"/>
            <a:ext cx="4017963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B2417-CD08-4BCA-8174-67547E95EC55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32063" y="876300"/>
            <a:ext cx="42068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7100" y="3373438"/>
            <a:ext cx="7416800" cy="2760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9563"/>
            <a:ext cx="4017963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51450" y="6659563"/>
            <a:ext cx="4017963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3A2ADF-9AAE-4CC6-869F-DCF3DC984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881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A2ADF-9AAE-4CC6-869F-DCF3DC984C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90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42008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8E1F909-3568-40F5-8205-05484158C88C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4612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782114" y="2701742"/>
            <a:ext cx="30341466" cy="57521684"/>
          </a:xfrm>
        </p:spPr>
        <p:txBody>
          <a:bodyPr vert="eaVert"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44722" y="2701742"/>
            <a:ext cx="90413000" cy="57521684"/>
          </a:xfrm>
        </p:spPr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8E1F909-3568-40F5-8205-05484158C88C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69537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8E1F909-3568-40F5-8205-05484158C88C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41300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9353" y="13537958"/>
            <a:ext cx="31843903" cy="4184282"/>
          </a:xfrm>
        </p:spPr>
        <p:txBody>
          <a:bodyPr anchor="t"/>
          <a:lstStyle>
            <a:defPPr>
              <a:defRPr kern="1200" smtId="4294967295"/>
            </a:defPPr>
            <a:lvl1pPr algn="l">
              <a:defRPr sz="1456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9353" y="8929399"/>
            <a:ext cx="31843903" cy="4608560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7360">
                <a:solidFill>
                  <a:schemeClr val="tx1">
                    <a:tint val="75000"/>
                  </a:schemeClr>
                </a:solidFill>
              </a:defRPr>
            </a:lvl1pPr>
            <a:lvl2pPr marL="1665134" indent="0">
              <a:buNone/>
              <a:defRPr sz="6601">
                <a:solidFill>
                  <a:schemeClr val="tx1">
                    <a:tint val="75000"/>
                  </a:schemeClr>
                </a:solidFill>
              </a:defRPr>
            </a:lvl2pPr>
            <a:lvl3pPr marL="3330268" indent="0">
              <a:buNone/>
              <a:defRPr sz="5843">
                <a:solidFill>
                  <a:schemeClr val="tx1">
                    <a:tint val="75000"/>
                  </a:schemeClr>
                </a:solidFill>
              </a:defRPr>
            </a:lvl3pPr>
            <a:lvl4pPr marL="4995403" indent="0">
              <a:buNone/>
              <a:defRPr sz="5084">
                <a:solidFill>
                  <a:schemeClr val="tx1">
                    <a:tint val="75000"/>
                  </a:schemeClr>
                </a:solidFill>
              </a:defRPr>
            </a:lvl4pPr>
            <a:lvl5pPr marL="6660538" indent="0">
              <a:buNone/>
              <a:defRPr sz="5084">
                <a:solidFill>
                  <a:schemeClr val="tx1">
                    <a:tint val="75000"/>
                  </a:schemeClr>
                </a:solidFill>
              </a:defRPr>
            </a:lvl5pPr>
            <a:lvl6pPr marL="8325672" indent="0">
              <a:buNone/>
              <a:defRPr sz="5084">
                <a:solidFill>
                  <a:schemeClr val="tx1">
                    <a:tint val="75000"/>
                  </a:schemeClr>
                </a:solidFill>
              </a:defRPr>
            </a:lvl6pPr>
            <a:lvl7pPr marL="9990806" indent="0">
              <a:buNone/>
              <a:defRPr sz="5084">
                <a:solidFill>
                  <a:schemeClr val="tx1">
                    <a:tint val="75000"/>
                  </a:schemeClr>
                </a:solidFill>
              </a:defRPr>
            </a:lvl7pPr>
            <a:lvl8pPr marL="11655940" indent="0">
              <a:buNone/>
              <a:defRPr sz="5084">
                <a:solidFill>
                  <a:schemeClr val="tx1">
                    <a:tint val="75000"/>
                  </a:schemeClr>
                </a:solidFill>
              </a:defRPr>
            </a:lvl8pPr>
            <a:lvl9pPr marL="13321075" indent="0">
              <a:buNone/>
              <a:defRPr sz="508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8E1F909-3568-40F5-8205-05484158C88C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96835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44719" y="15732513"/>
            <a:ext cx="60377234" cy="44490915"/>
          </a:xfrm>
        </p:spPr>
        <p:txBody>
          <a:bodyPr/>
          <a:lstStyle>
            <a:defPPr>
              <a:defRPr kern="1200" smtId="4294967295"/>
            </a:defPPr>
            <a:lvl1pPr>
              <a:defRPr sz="10168"/>
            </a:lvl1pPr>
            <a:lvl2pPr>
              <a:defRPr sz="8726"/>
            </a:lvl2pPr>
            <a:lvl3pPr>
              <a:defRPr sz="7360"/>
            </a:lvl3pPr>
            <a:lvl4pPr>
              <a:defRPr sz="6601"/>
            </a:lvl4pPr>
            <a:lvl5pPr>
              <a:defRPr sz="6601"/>
            </a:lvl5pPr>
            <a:lvl6pPr>
              <a:defRPr sz="6601"/>
            </a:lvl6pPr>
            <a:lvl7pPr>
              <a:defRPr sz="6601"/>
            </a:lvl7pPr>
            <a:lvl8pPr>
              <a:defRPr sz="6601"/>
            </a:lvl8pPr>
            <a:lvl9pPr>
              <a:defRPr sz="66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46341" y="15732513"/>
            <a:ext cx="60377234" cy="44490915"/>
          </a:xfrm>
        </p:spPr>
        <p:txBody>
          <a:bodyPr/>
          <a:lstStyle>
            <a:defPPr>
              <a:defRPr kern="1200" smtId="4294967295"/>
            </a:defPPr>
            <a:lvl1pPr>
              <a:defRPr sz="10168"/>
            </a:lvl1pPr>
            <a:lvl2pPr>
              <a:defRPr sz="8726"/>
            </a:lvl2pPr>
            <a:lvl3pPr>
              <a:defRPr sz="7360"/>
            </a:lvl3pPr>
            <a:lvl4pPr>
              <a:defRPr sz="6601"/>
            </a:lvl4pPr>
            <a:lvl5pPr>
              <a:defRPr sz="6601"/>
            </a:lvl5pPr>
            <a:lvl6pPr>
              <a:defRPr sz="6601"/>
            </a:lvl6pPr>
            <a:lvl7pPr>
              <a:defRPr sz="6601"/>
            </a:lvl7pPr>
            <a:lvl8pPr>
              <a:defRPr sz="6601"/>
            </a:lvl8pPr>
            <a:lvl9pPr>
              <a:defRPr sz="66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8E1F909-3568-40F5-8205-05484158C88C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24514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3172" y="843686"/>
            <a:ext cx="33717069" cy="3511286"/>
          </a:xfrm>
        </p:spPr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3174" y="4715855"/>
            <a:ext cx="16552847" cy="1965343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8726" b="1"/>
            </a:lvl1pPr>
            <a:lvl2pPr marL="1665134" indent="0">
              <a:buNone/>
              <a:defRPr sz="7360" b="1"/>
            </a:lvl2pPr>
            <a:lvl3pPr marL="3330268" indent="0">
              <a:buNone/>
              <a:defRPr sz="6601" b="1"/>
            </a:lvl3pPr>
            <a:lvl4pPr marL="4995403" indent="0">
              <a:buNone/>
              <a:defRPr sz="5843" b="1"/>
            </a:lvl4pPr>
            <a:lvl5pPr marL="6660538" indent="0">
              <a:buNone/>
              <a:defRPr sz="5843" b="1"/>
            </a:lvl5pPr>
            <a:lvl6pPr marL="8325672" indent="0">
              <a:buNone/>
              <a:defRPr sz="5843" b="1"/>
            </a:lvl6pPr>
            <a:lvl7pPr marL="9990806" indent="0">
              <a:buNone/>
              <a:defRPr sz="5843" b="1"/>
            </a:lvl7pPr>
            <a:lvl8pPr marL="11655940" indent="0">
              <a:buNone/>
              <a:defRPr sz="5843" b="1"/>
            </a:lvl8pPr>
            <a:lvl9pPr marL="13321075" indent="0">
              <a:buNone/>
              <a:defRPr sz="584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73174" y="6681198"/>
            <a:ext cx="16552847" cy="12138321"/>
          </a:xfrm>
        </p:spPr>
        <p:txBody>
          <a:bodyPr/>
          <a:lstStyle>
            <a:defPPr>
              <a:defRPr kern="1200" smtId="4294967295"/>
            </a:defPPr>
            <a:lvl1pPr>
              <a:defRPr sz="8726"/>
            </a:lvl1pPr>
            <a:lvl2pPr>
              <a:defRPr sz="7360"/>
            </a:lvl2pPr>
            <a:lvl3pPr>
              <a:defRPr sz="6601"/>
            </a:lvl3pPr>
            <a:lvl4pPr>
              <a:defRPr sz="5843"/>
            </a:lvl4pPr>
            <a:lvl5pPr>
              <a:defRPr sz="5843"/>
            </a:lvl5pPr>
            <a:lvl6pPr>
              <a:defRPr sz="5843"/>
            </a:lvl6pPr>
            <a:lvl7pPr>
              <a:defRPr sz="5843"/>
            </a:lvl7pPr>
            <a:lvl8pPr>
              <a:defRPr sz="5843"/>
            </a:lvl8pPr>
            <a:lvl9pPr>
              <a:defRPr sz="584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030896" y="4715855"/>
            <a:ext cx="16559348" cy="1965343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8726" b="1"/>
            </a:lvl1pPr>
            <a:lvl2pPr marL="1665134" indent="0">
              <a:buNone/>
              <a:defRPr sz="7360" b="1"/>
            </a:lvl2pPr>
            <a:lvl3pPr marL="3330268" indent="0">
              <a:buNone/>
              <a:defRPr sz="6601" b="1"/>
            </a:lvl3pPr>
            <a:lvl4pPr marL="4995403" indent="0">
              <a:buNone/>
              <a:defRPr sz="5843" b="1"/>
            </a:lvl4pPr>
            <a:lvl5pPr marL="6660538" indent="0">
              <a:buNone/>
              <a:defRPr sz="5843" b="1"/>
            </a:lvl5pPr>
            <a:lvl6pPr marL="8325672" indent="0">
              <a:buNone/>
              <a:defRPr sz="5843" b="1"/>
            </a:lvl6pPr>
            <a:lvl7pPr marL="9990806" indent="0">
              <a:buNone/>
              <a:defRPr sz="5843" b="1"/>
            </a:lvl7pPr>
            <a:lvl8pPr marL="11655940" indent="0">
              <a:buNone/>
              <a:defRPr sz="5843" b="1"/>
            </a:lvl8pPr>
            <a:lvl9pPr marL="13321075" indent="0">
              <a:buNone/>
              <a:defRPr sz="584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030896" y="6681198"/>
            <a:ext cx="16559348" cy="12138321"/>
          </a:xfrm>
        </p:spPr>
        <p:txBody>
          <a:bodyPr/>
          <a:lstStyle>
            <a:defPPr>
              <a:defRPr kern="1200" smtId="4294967295"/>
            </a:defPPr>
            <a:lvl1pPr>
              <a:defRPr sz="8726"/>
            </a:lvl1pPr>
            <a:lvl2pPr>
              <a:defRPr sz="7360"/>
            </a:lvl2pPr>
            <a:lvl3pPr>
              <a:defRPr sz="6601"/>
            </a:lvl3pPr>
            <a:lvl4pPr>
              <a:defRPr sz="5843"/>
            </a:lvl4pPr>
            <a:lvl5pPr>
              <a:defRPr sz="5843"/>
            </a:lvl5pPr>
            <a:lvl6pPr>
              <a:defRPr sz="5843"/>
            </a:lvl6pPr>
            <a:lvl7pPr>
              <a:defRPr sz="5843"/>
            </a:lvl7pPr>
            <a:lvl8pPr>
              <a:defRPr sz="5843"/>
            </a:lvl8pPr>
            <a:lvl9pPr>
              <a:defRPr sz="584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8E1F909-3568-40F5-8205-05484158C88C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01948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8E1F909-3568-40F5-8205-05484158C88C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4232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8E1F909-3568-40F5-8205-05484158C88C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91492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3176" y="838807"/>
            <a:ext cx="12325205" cy="3569807"/>
          </a:xfrm>
        </p:spPr>
        <p:txBody>
          <a:bodyPr anchor="b"/>
          <a:lstStyle>
            <a:defPPr>
              <a:defRPr kern="1200" smtId="4294967295"/>
            </a:defPPr>
            <a:lvl1pPr algn="l">
              <a:defRPr sz="736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47152" y="838809"/>
            <a:ext cx="20943089" cy="17980709"/>
          </a:xfrm>
        </p:spPr>
        <p:txBody>
          <a:bodyPr/>
          <a:lstStyle>
            <a:defPPr>
              <a:defRPr kern="1200" smtId="4294967295"/>
            </a:defPPr>
            <a:lvl1pPr>
              <a:defRPr sz="11685"/>
            </a:lvl1pPr>
            <a:lvl2pPr>
              <a:defRPr sz="10168"/>
            </a:lvl2pPr>
            <a:lvl3pPr>
              <a:defRPr sz="8726"/>
            </a:lvl3pPr>
            <a:lvl4pPr>
              <a:defRPr sz="7360"/>
            </a:lvl4pPr>
            <a:lvl5pPr>
              <a:defRPr sz="7360"/>
            </a:lvl5pPr>
            <a:lvl6pPr>
              <a:defRPr sz="7360"/>
            </a:lvl6pPr>
            <a:lvl7pPr>
              <a:defRPr sz="7360"/>
            </a:lvl7pPr>
            <a:lvl8pPr>
              <a:defRPr sz="7360"/>
            </a:lvl8pPr>
            <a:lvl9pPr>
              <a:defRPr sz="73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73176" y="4408616"/>
            <a:ext cx="12325205" cy="14410903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5084"/>
            </a:lvl1pPr>
            <a:lvl2pPr marL="1665134" indent="0">
              <a:buNone/>
              <a:defRPr sz="4325"/>
            </a:lvl2pPr>
            <a:lvl3pPr marL="3330268" indent="0">
              <a:buNone/>
              <a:defRPr sz="3642"/>
            </a:lvl3pPr>
            <a:lvl4pPr marL="4995403" indent="0">
              <a:buNone/>
              <a:defRPr sz="3263"/>
            </a:lvl4pPr>
            <a:lvl5pPr marL="6660538" indent="0">
              <a:buNone/>
              <a:defRPr sz="3263"/>
            </a:lvl5pPr>
            <a:lvl6pPr marL="8325672" indent="0">
              <a:buNone/>
              <a:defRPr sz="3263"/>
            </a:lvl6pPr>
            <a:lvl7pPr marL="9990806" indent="0">
              <a:buNone/>
              <a:defRPr sz="3263"/>
            </a:lvl7pPr>
            <a:lvl8pPr marL="11655940" indent="0">
              <a:buNone/>
              <a:defRPr sz="3263"/>
            </a:lvl8pPr>
            <a:lvl9pPr marL="13321075" indent="0">
              <a:buNone/>
              <a:defRPr sz="32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8E1F909-3568-40F5-8205-05484158C88C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1056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3093" y="14747400"/>
            <a:ext cx="22478049" cy="1741014"/>
          </a:xfrm>
        </p:spPr>
        <p:txBody>
          <a:bodyPr anchor="b"/>
          <a:lstStyle>
            <a:defPPr>
              <a:defRPr kern="1200" smtId="4294967295"/>
            </a:defPPr>
            <a:lvl1pPr algn="l">
              <a:defRPr sz="736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343093" y="1882441"/>
            <a:ext cx="22478049" cy="12640627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11685"/>
            </a:lvl1pPr>
            <a:lvl2pPr marL="1665134" indent="0">
              <a:buNone/>
              <a:defRPr sz="10168"/>
            </a:lvl2pPr>
            <a:lvl3pPr marL="3330268" indent="0">
              <a:buNone/>
              <a:defRPr sz="8726"/>
            </a:lvl3pPr>
            <a:lvl4pPr marL="4995403" indent="0">
              <a:buNone/>
              <a:defRPr sz="7360"/>
            </a:lvl4pPr>
            <a:lvl5pPr marL="6660538" indent="0">
              <a:buNone/>
              <a:defRPr sz="7360"/>
            </a:lvl5pPr>
            <a:lvl6pPr marL="8325672" indent="0">
              <a:buNone/>
              <a:defRPr sz="7360"/>
            </a:lvl6pPr>
            <a:lvl7pPr marL="9990806" indent="0">
              <a:buNone/>
              <a:defRPr sz="7360"/>
            </a:lvl7pPr>
            <a:lvl8pPr marL="11655940" indent="0">
              <a:buNone/>
              <a:defRPr sz="7360"/>
            </a:lvl8pPr>
            <a:lvl9pPr marL="13321075" indent="0">
              <a:buNone/>
              <a:defRPr sz="736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43093" y="16488415"/>
            <a:ext cx="22478049" cy="2472528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5084"/>
            </a:lvl1pPr>
            <a:lvl2pPr marL="1665134" indent="0">
              <a:buNone/>
              <a:defRPr sz="4325"/>
            </a:lvl2pPr>
            <a:lvl3pPr marL="3330268" indent="0">
              <a:buNone/>
              <a:defRPr sz="3642"/>
            </a:lvl3pPr>
            <a:lvl4pPr marL="4995403" indent="0">
              <a:buNone/>
              <a:defRPr sz="3263"/>
            </a:lvl4pPr>
            <a:lvl5pPr marL="6660538" indent="0">
              <a:buNone/>
              <a:defRPr sz="3263"/>
            </a:lvl5pPr>
            <a:lvl6pPr marL="8325672" indent="0">
              <a:buNone/>
              <a:defRPr sz="3263"/>
            </a:lvl6pPr>
            <a:lvl7pPr marL="9990806" indent="0">
              <a:buNone/>
              <a:defRPr sz="3263"/>
            </a:lvl7pPr>
            <a:lvl8pPr marL="11655940" indent="0">
              <a:buNone/>
              <a:defRPr sz="3263"/>
            </a:lvl8pPr>
            <a:lvl9pPr marL="13321075" indent="0">
              <a:buNone/>
              <a:defRPr sz="32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8E1F909-3568-40F5-8205-05484158C88C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99579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73172" y="843686"/>
            <a:ext cx="33717069" cy="3511286"/>
          </a:xfrm>
          <a:prstGeom prst="rect">
            <a:avLst/>
          </a:prstGeom>
        </p:spPr>
        <p:txBody>
          <a:bodyPr vert="horz" lIns="438903" tIns="219451" rIns="438903" bIns="219451" rtlCol="0" anchor="ctr">
            <a:normAutofit/>
          </a:bodyPr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3172" y="4915803"/>
            <a:ext cx="33717069" cy="13903717"/>
          </a:xfrm>
          <a:prstGeom prst="rect">
            <a:avLst/>
          </a:prstGeom>
        </p:spPr>
        <p:txBody>
          <a:bodyPr vert="horz" lIns="438903" tIns="219451" rIns="438903" bIns="219451" rtlCol="0">
            <a:normAutofit/>
          </a:bodyPr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73171" y="19526650"/>
            <a:ext cx="8741463" cy="1121661"/>
          </a:xfrm>
          <a:prstGeom prst="rect">
            <a:avLst/>
          </a:prstGeom>
        </p:spPr>
        <p:txBody>
          <a:bodyPr vert="horz" lIns="438903" tIns="219451" rIns="438903" bIns="219451" rtlCol="0" anchor="ctr"/>
          <a:lstStyle>
            <a:defPPr>
              <a:defRPr kern="1200" smtId="4294967295"/>
            </a:defPPr>
            <a:lvl1pPr algn="l">
              <a:defRPr sz="43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1F909-3568-40F5-8205-05484158C88C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00001" y="19526650"/>
            <a:ext cx="11863414" cy="1121661"/>
          </a:xfrm>
          <a:prstGeom prst="rect">
            <a:avLst/>
          </a:prstGeom>
        </p:spPr>
        <p:txBody>
          <a:bodyPr vert="horz" lIns="438903" tIns="219451" rIns="438903" bIns="219451" rtlCol="0" anchor="ctr"/>
          <a:lstStyle>
            <a:defPPr>
              <a:defRPr kern="1200" smtId="4294967295"/>
            </a:defPPr>
            <a:lvl1pPr algn="ctr">
              <a:defRPr sz="43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848780" y="19526650"/>
            <a:ext cx="8741463" cy="1121661"/>
          </a:xfrm>
          <a:prstGeom prst="rect">
            <a:avLst/>
          </a:prstGeom>
        </p:spPr>
        <p:txBody>
          <a:bodyPr vert="horz" lIns="438903" tIns="219451" rIns="438903" bIns="219451" rtlCol="0" anchor="ctr"/>
          <a:lstStyle>
            <a:defPPr>
              <a:defRPr kern="1200" smtId="4294967295"/>
            </a:defPPr>
            <a:lvl1pPr algn="r">
              <a:defRPr sz="43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613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defPPr>
        <a:defRPr kern="1200" smtId="4294967295"/>
      </a:defPPr>
      <a:lvl1pPr algn="ctr" defTabSz="3330268" rtl="0" eaLnBrk="1" latinLnBrk="0" hangingPunct="1">
        <a:spcBef>
          <a:spcPct val="0"/>
        </a:spcBef>
        <a:buNone/>
        <a:defRPr sz="1601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>
        <a:defRPr kern="1200" smtId="4294967295"/>
      </a:defPPr>
      <a:lvl1pPr marL="1248851" indent="-1248851" algn="l" defTabSz="3330268" rtl="0" eaLnBrk="1" latinLnBrk="0" hangingPunct="1">
        <a:spcBef>
          <a:spcPct val="20000"/>
        </a:spcBef>
        <a:buFont typeface="Arial" pitchFamily="34" charset="0"/>
        <a:buChar char="•"/>
        <a:defRPr sz="11685" kern="1200">
          <a:solidFill>
            <a:schemeClr val="tx1"/>
          </a:solidFill>
          <a:latin typeface="+mn-lt"/>
          <a:ea typeface="+mn-ea"/>
          <a:cs typeface="+mn-cs"/>
        </a:defRPr>
      </a:lvl1pPr>
      <a:lvl2pPr marL="2705844" indent="-1040709" algn="l" defTabSz="3330268" rtl="0" eaLnBrk="1" latinLnBrk="0" hangingPunct="1">
        <a:spcBef>
          <a:spcPct val="20000"/>
        </a:spcBef>
        <a:buFont typeface="Arial" pitchFamily="34" charset="0"/>
        <a:buChar char="–"/>
        <a:defRPr sz="10168" kern="1200">
          <a:solidFill>
            <a:schemeClr val="tx1"/>
          </a:solidFill>
          <a:latin typeface="+mn-lt"/>
          <a:ea typeface="+mn-ea"/>
          <a:cs typeface="+mn-cs"/>
        </a:defRPr>
      </a:lvl2pPr>
      <a:lvl3pPr marL="4162836" indent="-832567" algn="l" defTabSz="3330268" rtl="0" eaLnBrk="1" latinLnBrk="0" hangingPunct="1">
        <a:spcBef>
          <a:spcPct val="20000"/>
        </a:spcBef>
        <a:buFont typeface="Arial" pitchFamily="34" charset="0"/>
        <a:buChar char="•"/>
        <a:defRPr sz="8726" kern="1200">
          <a:solidFill>
            <a:schemeClr val="tx1"/>
          </a:solidFill>
          <a:latin typeface="+mn-lt"/>
          <a:ea typeface="+mn-ea"/>
          <a:cs typeface="+mn-cs"/>
        </a:defRPr>
      </a:lvl3pPr>
      <a:lvl4pPr marL="5827970" indent="-832567" algn="l" defTabSz="3330268" rtl="0" eaLnBrk="1" latinLnBrk="0" hangingPunct="1">
        <a:spcBef>
          <a:spcPct val="20000"/>
        </a:spcBef>
        <a:buFont typeface="Arial" pitchFamily="34" charset="0"/>
        <a:buChar char="–"/>
        <a:defRPr sz="7360" kern="1200">
          <a:solidFill>
            <a:schemeClr val="tx1"/>
          </a:solidFill>
          <a:latin typeface="+mn-lt"/>
          <a:ea typeface="+mn-ea"/>
          <a:cs typeface="+mn-cs"/>
        </a:defRPr>
      </a:lvl4pPr>
      <a:lvl5pPr marL="7493105" indent="-832567" algn="l" defTabSz="3330268" rtl="0" eaLnBrk="1" latinLnBrk="0" hangingPunct="1">
        <a:spcBef>
          <a:spcPct val="20000"/>
        </a:spcBef>
        <a:buFont typeface="Arial" pitchFamily="34" charset="0"/>
        <a:buChar char="»"/>
        <a:defRPr sz="7360" kern="1200">
          <a:solidFill>
            <a:schemeClr val="tx1"/>
          </a:solidFill>
          <a:latin typeface="+mn-lt"/>
          <a:ea typeface="+mn-ea"/>
          <a:cs typeface="+mn-cs"/>
        </a:defRPr>
      </a:lvl5pPr>
      <a:lvl6pPr marL="9158238" indent="-832567" algn="l" defTabSz="3330268" rtl="0" eaLnBrk="1" latinLnBrk="0" hangingPunct="1">
        <a:spcBef>
          <a:spcPct val="20000"/>
        </a:spcBef>
        <a:buFont typeface="Arial" pitchFamily="34" charset="0"/>
        <a:buChar char="•"/>
        <a:defRPr sz="7360" kern="1200">
          <a:solidFill>
            <a:schemeClr val="tx1"/>
          </a:solidFill>
          <a:latin typeface="+mn-lt"/>
          <a:ea typeface="+mn-ea"/>
          <a:cs typeface="+mn-cs"/>
        </a:defRPr>
      </a:lvl6pPr>
      <a:lvl7pPr marL="10823373" indent="-832567" algn="l" defTabSz="3330268" rtl="0" eaLnBrk="1" latinLnBrk="0" hangingPunct="1">
        <a:spcBef>
          <a:spcPct val="20000"/>
        </a:spcBef>
        <a:buFont typeface="Arial" pitchFamily="34" charset="0"/>
        <a:buChar char="•"/>
        <a:defRPr sz="7360" kern="1200">
          <a:solidFill>
            <a:schemeClr val="tx1"/>
          </a:solidFill>
          <a:latin typeface="+mn-lt"/>
          <a:ea typeface="+mn-ea"/>
          <a:cs typeface="+mn-cs"/>
        </a:defRPr>
      </a:lvl7pPr>
      <a:lvl8pPr marL="12488508" indent="-832567" algn="l" defTabSz="3330268" rtl="0" eaLnBrk="1" latinLnBrk="0" hangingPunct="1">
        <a:spcBef>
          <a:spcPct val="20000"/>
        </a:spcBef>
        <a:buFont typeface="Arial" pitchFamily="34" charset="0"/>
        <a:buChar char="•"/>
        <a:defRPr sz="7360" kern="1200">
          <a:solidFill>
            <a:schemeClr val="tx1"/>
          </a:solidFill>
          <a:latin typeface="+mn-lt"/>
          <a:ea typeface="+mn-ea"/>
          <a:cs typeface="+mn-cs"/>
        </a:defRPr>
      </a:lvl8pPr>
      <a:lvl9pPr marL="14153641" indent="-832567" algn="l" defTabSz="3330268" rtl="0" eaLnBrk="1" latinLnBrk="0" hangingPunct="1">
        <a:spcBef>
          <a:spcPct val="20000"/>
        </a:spcBef>
        <a:buFont typeface="Arial" pitchFamily="34" charset="0"/>
        <a:buChar char="•"/>
        <a:defRPr sz="73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330268" rtl="0" eaLnBrk="1" latinLnBrk="0" hangingPunct="1">
        <a:defRPr sz="6601" kern="1200">
          <a:solidFill>
            <a:schemeClr val="tx1"/>
          </a:solidFill>
          <a:latin typeface="+mn-lt"/>
          <a:ea typeface="+mn-ea"/>
          <a:cs typeface="+mn-cs"/>
        </a:defRPr>
      </a:lvl1pPr>
      <a:lvl2pPr marL="1665134" algn="l" defTabSz="3330268" rtl="0" eaLnBrk="1" latinLnBrk="0" hangingPunct="1">
        <a:defRPr sz="6601" kern="1200">
          <a:solidFill>
            <a:schemeClr val="tx1"/>
          </a:solidFill>
          <a:latin typeface="+mn-lt"/>
          <a:ea typeface="+mn-ea"/>
          <a:cs typeface="+mn-cs"/>
        </a:defRPr>
      </a:lvl2pPr>
      <a:lvl3pPr marL="3330268" algn="l" defTabSz="3330268" rtl="0" eaLnBrk="1" latinLnBrk="0" hangingPunct="1">
        <a:defRPr sz="6601" kern="1200">
          <a:solidFill>
            <a:schemeClr val="tx1"/>
          </a:solidFill>
          <a:latin typeface="+mn-lt"/>
          <a:ea typeface="+mn-ea"/>
          <a:cs typeface="+mn-cs"/>
        </a:defRPr>
      </a:lvl3pPr>
      <a:lvl4pPr marL="4995403" algn="l" defTabSz="3330268" rtl="0" eaLnBrk="1" latinLnBrk="0" hangingPunct="1">
        <a:defRPr sz="6601" kern="1200">
          <a:solidFill>
            <a:schemeClr val="tx1"/>
          </a:solidFill>
          <a:latin typeface="+mn-lt"/>
          <a:ea typeface="+mn-ea"/>
          <a:cs typeface="+mn-cs"/>
        </a:defRPr>
      </a:lvl4pPr>
      <a:lvl5pPr marL="6660538" algn="l" defTabSz="3330268" rtl="0" eaLnBrk="1" latinLnBrk="0" hangingPunct="1">
        <a:defRPr sz="6601" kern="1200">
          <a:solidFill>
            <a:schemeClr val="tx1"/>
          </a:solidFill>
          <a:latin typeface="+mn-lt"/>
          <a:ea typeface="+mn-ea"/>
          <a:cs typeface="+mn-cs"/>
        </a:defRPr>
      </a:lvl5pPr>
      <a:lvl6pPr marL="8325672" algn="l" defTabSz="3330268" rtl="0" eaLnBrk="1" latinLnBrk="0" hangingPunct="1">
        <a:defRPr sz="6601" kern="1200">
          <a:solidFill>
            <a:schemeClr val="tx1"/>
          </a:solidFill>
          <a:latin typeface="+mn-lt"/>
          <a:ea typeface="+mn-ea"/>
          <a:cs typeface="+mn-cs"/>
        </a:defRPr>
      </a:lvl6pPr>
      <a:lvl7pPr marL="9990806" algn="l" defTabSz="3330268" rtl="0" eaLnBrk="1" latinLnBrk="0" hangingPunct="1">
        <a:defRPr sz="6601" kern="1200">
          <a:solidFill>
            <a:schemeClr val="tx1"/>
          </a:solidFill>
          <a:latin typeface="+mn-lt"/>
          <a:ea typeface="+mn-ea"/>
          <a:cs typeface="+mn-cs"/>
        </a:defRPr>
      </a:lvl7pPr>
      <a:lvl8pPr marL="11655940" algn="l" defTabSz="3330268" rtl="0" eaLnBrk="1" latinLnBrk="0" hangingPunct="1">
        <a:defRPr sz="6601" kern="1200">
          <a:solidFill>
            <a:schemeClr val="tx1"/>
          </a:solidFill>
          <a:latin typeface="+mn-lt"/>
          <a:ea typeface="+mn-ea"/>
          <a:cs typeface="+mn-cs"/>
        </a:defRPr>
      </a:lvl8pPr>
      <a:lvl9pPr marL="13321075" algn="l" defTabSz="3330268" rtl="0" eaLnBrk="1" latinLnBrk="0" hangingPunct="1">
        <a:defRPr sz="66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1.png"/><Relationship Id="rId7" Type="http://schemas.openxmlformats.org/officeDocument/2006/relationships/chart" Target="../charts/chart1.xml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openxmlformats.org/officeDocument/2006/relationships/image" Target="../media/image2.jpeg"/><Relationship Id="rId9" Type="http://schemas.openxmlformats.org/officeDocument/2006/relationships/hyperlink" Target="https://www.livingworks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rgbClr val="FFCD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ounded Rectangle 74"/>
          <p:cNvSpPr/>
          <p:nvPr/>
        </p:nvSpPr>
        <p:spPr>
          <a:xfrm>
            <a:off x="483977" y="407459"/>
            <a:ext cx="36419678" cy="3516978"/>
          </a:xfrm>
          <a:prstGeom prst="roundRect">
            <a:avLst>
              <a:gd name="adj" fmla="val 4450"/>
            </a:avLst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8726">
              <a:solidFill>
                <a:schemeClr val="tx1"/>
              </a:solidFill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8063706" y="4361657"/>
            <a:ext cx="10340108" cy="16275601"/>
          </a:xfrm>
          <a:prstGeom prst="roundRect">
            <a:avLst>
              <a:gd name="adj" fmla="val 902"/>
            </a:avLst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8726">
              <a:solidFill>
                <a:schemeClr val="tx1"/>
              </a:solidFill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483977" y="4361657"/>
            <a:ext cx="7082626" cy="11589135"/>
          </a:xfrm>
          <a:prstGeom prst="roundRect">
            <a:avLst>
              <a:gd name="adj" fmla="val 3206"/>
            </a:avLst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8726">
              <a:solidFill>
                <a:schemeClr val="tx1"/>
              </a:solidFill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29808021" y="4361656"/>
            <a:ext cx="7082626" cy="7590002"/>
          </a:xfrm>
          <a:prstGeom prst="roundRect">
            <a:avLst>
              <a:gd name="adj" fmla="val 2650"/>
            </a:avLst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29771183" y="18706744"/>
            <a:ext cx="7082626" cy="1930514"/>
          </a:xfrm>
          <a:prstGeom prst="roundRect">
            <a:avLst>
              <a:gd name="adj" fmla="val 3951"/>
            </a:avLst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8726">
              <a:solidFill>
                <a:schemeClr val="tx1"/>
              </a:solidFill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29771183" y="12312676"/>
            <a:ext cx="7082626" cy="6057341"/>
          </a:xfrm>
          <a:prstGeom prst="roundRect">
            <a:avLst>
              <a:gd name="adj" fmla="val 3951"/>
            </a:avLst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9AFA996E-AD6B-4DC6-BC85-A182D141A5B5}"/>
              </a:ext>
            </a:extLst>
          </p:cNvPr>
          <p:cNvSpPr txBox="1"/>
          <p:nvPr/>
        </p:nvSpPr>
        <p:spPr>
          <a:xfrm>
            <a:off x="2935896" y="762762"/>
            <a:ext cx="31493763" cy="14255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 smtId="4294967295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853804">
              <a:spcBef>
                <a:spcPct val="20000"/>
              </a:spcBef>
              <a:defRPr/>
            </a:pPr>
            <a:r>
              <a:rPr lang="en-US" sz="6600" b="1" dirty="0">
                <a:solidFill>
                  <a:schemeClr val="tx1"/>
                </a:solidFill>
                <a:latin typeface="+mn-lt"/>
              </a:rPr>
              <a:t>Teaching suicide intervention skills to social work students: An evaluation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2CF2C83C-08B8-46D1-AEAA-7C0550B92975}"/>
              </a:ext>
            </a:extLst>
          </p:cNvPr>
          <p:cNvSpPr txBox="1"/>
          <p:nvPr/>
        </p:nvSpPr>
        <p:spPr>
          <a:xfrm>
            <a:off x="2963567" y="2151856"/>
            <a:ext cx="31493763" cy="13419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kern="1200" smtId="4294967295"/>
            </a:defPPr>
            <a:lvl1pPr marL="0" marR="0" indent="0" algn="l" defTabSz="3761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dirty="0">
                <a:solidFill>
                  <a:schemeClr val="tx1"/>
                </a:solidFill>
                <a:latin typeface="+mn-lt"/>
                <a:cs typeface="Arial" pitchFamily="34" charset="0"/>
              </a:rPr>
              <a:t>Carol Coohey </a:t>
            </a:r>
            <a:r>
              <a:rPr lang="en-US" sz="4400" dirty="0">
                <a:solidFill>
                  <a:schemeClr val="tx1"/>
                </a:solidFill>
                <a:latin typeface="+mn-lt"/>
                <a:cs typeface="Arial" pitchFamily="34" charset="0"/>
              </a:rPr>
              <a:t>and </a:t>
            </a:r>
            <a:r>
              <a:rPr lang="en-US" sz="4400" b="1" dirty="0">
                <a:solidFill>
                  <a:schemeClr val="tx1"/>
                </a:solidFill>
                <a:latin typeface="+mn-lt"/>
                <a:cs typeface="Arial" pitchFamily="34" charset="0"/>
              </a:rPr>
              <a:t>Miriam J. Landsman</a:t>
            </a:r>
          </a:p>
          <a:p>
            <a:pPr algn="ctr">
              <a:defRPr/>
            </a:pPr>
            <a:r>
              <a:rPr lang="en-US" sz="3600" dirty="0">
                <a:solidFill>
                  <a:schemeClr val="tx1"/>
                </a:solidFill>
                <a:latin typeface="+mn-lt"/>
                <a:cs typeface="Arial" pitchFamily="34" charset="0"/>
              </a:rPr>
              <a:t>University of Iowa School of Social Work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9ED2966-A38B-4B49-A6B6-D914E4D6F4BE}"/>
              </a:ext>
            </a:extLst>
          </p:cNvPr>
          <p:cNvSpPr/>
          <p:nvPr/>
        </p:nvSpPr>
        <p:spPr>
          <a:xfrm>
            <a:off x="787359" y="5317568"/>
            <a:ext cx="787345" cy="3468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1A5C452-2DAF-423A-BC0E-FB2D0D0E019D}"/>
              </a:ext>
            </a:extLst>
          </p:cNvPr>
          <p:cNvSpPr txBox="1"/>
          <p:nvPr/>
        </p:nvSpPr>
        <p:spPr>
          <a:xfrm>
            <a:off x="823848" y="4563666"/>
            <a:ext cx="6692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4000" b="1" dirty="0">
                <a:cs typeface="Arial" pitchFamily="34" charset="0"/>
              </a:rPr>
              <a:t>Why Teach Suicide-Specific Intervention Skills?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EB053B5-623C-42C1-A5BA-FDB2309E17B5}"/>
              </a:ext>
            </a:extLst>
          </p:cNvPr>
          <p:cNvSpPr txBox="1"/>
          <p:nvPr/>
        </p:nvSpPr>
        <p:spPr>
          <a:xfrm>
            <a:off x="874179" y="5945723"/>
            <a:ext cx="6400863" cy="95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ea typeface="Open Sans" panose="020B0606030504020204" pitchFamily="34" charset="0"/>
                <a:cs typeface="Open Sans" panose="020B0606030504020204" pitchFamily="34" charset="0"/>
              </a:rPr>
              <a:t>Most social workers encounter people contemplating suicide.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ea typeface="Open Sans" panose="020B0606030504020204" pitchFamily="34" charset="0"/>
                <a:cs typeface="Open Sans" panose="020B0606030504020204" pitchFamily="34" charset="0"/>
              </a:rPr>
              <a:t>A client’s suicide can have a devastating effect on a social worker’s mental health.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ea typeface="Open Sans" panose="020B0606030504020204" pitchFamily="34" charset="0"/>
                <a:cs typeface="Open Sans" panose="020B0606030504020204" pitchFamily="34" charset="0"/>
              </a:rPr>
              <a:t>Nevertheless, most social work students receive no suicide intervention skill development during their degree program—unlike counseling programs.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2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ea typeface="Open Sans" panose="020B0606030504020204" pitchFamily="34" charset="0"/>
                <a:cs typeface="Open Sans" panose="020B0606030504020204" pitchFamily="34" charset="0"/>
              </a:rPr>
              <a:t>Social workers, regardless of whether they are in a counseling role, should be confident they can use basic suicide-specific intervention skills.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793BC31-3E9A-4E00-A76F-069126324922}"/>
              </a:ext>
            </a:extLst>
          </p:cNvPr>
          <p:cNvSpPr/>
          <p:nvPr/>
        </p:nvSpPr>
        <p:spPr>
          <a:xfrm>
            <a:off x="787359" y="13810456"/>
            <a:ext cx="787345" cy="3468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5E4ADE2-1C83-47FC-978F-7E0CAA0FDC54}"/>
              </a:ext>
            </a:extLst>
          </p:cNvPr>
          <p:cNvSpPr txBox="1"/>
          <p:nvPr/>
        </p:nvSpPr>
        <p:spPr>
          <a:xfrm>
            <a:off x="8506439" y="4679058"/>
            <a:ext cx="9549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4000" b="1" dirty="0">
                <a:cs typeface="Arial" pitchFamily="34" charset="0"/>
              </a:rPr>
              <a:t>Suicide-Specific Counseling Model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32AC3E4-1804-415D-AFAC-CDB0EC7629F1}"/>
              </a:ext>
            </a:extLst>
          </p:cNvPr>
          <p:cNvSpPr txBox="1"/>
          <p:nvPr/>
        </p:nvSpPr>
        <p:spPr>
          <a:xfrm>
            <a:off x="8496066" y="5514836"/>
            <a:ext cx="9549840" cy="9250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2800" dirty="0">
                <a:ea typeface="Open Sans" panose="020B0606030504020204" pitchFamily="34" charset="0"/>
                <a:cs typeface="Open Sans" panose="020B0606030504020204" pitchFamily="34" charset="0"/>
              </a:rPr>
              <a:t>We offered the Applied Suicide Intervention Skills Training (ASIST) as a for-credit course.  It included the ASIST two-day, 16-hour skills training.  ASIST is both a crisis intervention and counseling model.</a:t>
            </a:r>
          </a:p>
          <a:p>
            <a:endParaRPr lang="en-US" sz="2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800" dirty="0">
                <a:ea typeface="Open Sans" panose="020B0606030504020204" pitchFamily="34" charset="0"/>
                <a:cs typeface="Open Sans" panose="020B0606030504020204" pitchFamily="34" charset="0"/>
              </a:rPr>
              <a:t>ASIST teaches six essential skills:</a:t>
            </a:r>
          </a:p>
          <a:p>
            <a:endParaRPr lang="en-US" sz="2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explore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invitations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(or hints) that they are thinking about suicide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directly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ask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whether they are thinking about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suicide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actively listen to/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their suicide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assess resources, such as social support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5000"/>
              </a:lnSpc>
              <a:spcBef>
                <a:spcPts val="90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support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them by reflecting on their ambivalence and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turning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them toward safety planning</a:t>
            </a:r>
          </a:p>
          <a:p>
            <a:pPr marL="457200" marR="0" lvl="0" indent="-457200" algn="l" defTabSz="914400" rtl="0" eaLnBrk="1" fontAlgn="auto" latinLnBrk="0" hangingPunct="1">
              <a:lnSpc>
                <a:spcPct val="105000"/>
              </a:lnSpc>
              <a:spcBef>
                <a:spcPts val="90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develop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safe plan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including disabling active suicide plan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5000"/>
              </a:lnSpc>
              <a:spcBef>
                <a:spcPts val="90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confirm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actions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in the safe plan</a:t>
            </a:r>
          </a:p>
          <a:p>
            <a:endParaRPr lang="en-US" sz="2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800" dirty="0">
                <a:ea typeface="Open Sans" panose="020B0606030504020204" pitchFamily="34" charset="0"/>
                <a:cs typeface="Open Sans" panose="020B0606030504020204" pitchFamily="34" charset="0"/>
              </a:rPr>
              <a:t>ASIST provides several opportunities for students/trainees to practice skills.</a:t>
            </a:r>
          </a:p>
          <a:p>
            <a:r>
              <a:rPr lang="en-US" sz="2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BB32DFF-2B3F-417B-9F8B-8B9F5C654495}"/>
              </a:ext>
            </a:extLst>
          </p:cNvPr>
          <p:cNvSpPr/>
          <p:nvPr/>
        </p:nvSpPr>
        <p:spPr>
          <a:xfrm>
            <a:off x="8561678" y="5317568"/>
            <a:ext cx="787345" cy="3468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4C26EDB-7235-4F91-A0E2-B62F3F0FCF6C}"/>
              </a:ext>
            </a:extLst>
          </p:cNvPr>
          <p:cNvSpPr txBox="1"/>
          <p:nvPr/>
        </p:nvSpPr>
        <p:spPr>
          <a:xfrm>
            <a:off x="30003122" y="4554568"/>
            <a:ext cx="6692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4000" b="1">
                <a:cs typeface="Arial" pitchFamily="34" charset="0"/>
              </a:rPr>
              <a:t>Results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2B650100-83FA-4A86-9D02-FDB1046A1C5A}"/>
              </a:ext>
            </a:extLst>
          </p:cNvPr>
          <p:cNvSpPr/>
          <p:nvPr/>
        </p:nvSpPr>
        <p:spPr>
          <a:xfrm>
            <a:off x="30057381" y="5352256"/>
            <a:ext cx="787345" cy="3468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5E7CCBE-8901-4B3D-AE78-2BE3AAB26519}"/>
              </a:ext>
            </a:extLst>
          </p:cNvPr>
          <p:cNvSpPr txBox="1"/>
          <p:nvPr/>
        </p:nvSpPr>
        <p:spPr>
          <a:xfrm>
            <a:off x="30035421" y="12596064"/>
            <a:ext cx="6692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4000" b="1" dirty="0">
                <a:cs typeface="Arial" pitchFamily="34" charset="0"/>
              </a:rPr>
              <a:t>Implications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6F40EB5-8D73-41C9-8CC9-4FFF7382622E}"/>
              </a:ext>
            </a:extLst>
          </p:cNvPr>
          <p:cNvSpPr txBox="1"/>
          <p:nvPr/>
        </p:nvSpPr>
        <p:spPr>
          <a:xfrm>
            <a:off x="29966284" y="13386753"/>
            <a:ext cx="66924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ea typeface="Open Sans" panose="020B0606030504020204" pitchFamily="34" charset="0"/>
                <a:cs typeface="Open Sans" panose="020B0606030504020204" pitchFamily="34" charset="0"/>
              </a:rPr>
              <a:t>ASIST can be offered as a 1 credit hour course or CEU opportunity for field instructors and others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ea typeface="Open Sans" panose="020B0606030504020204" pitchFamily="34" charset="0"/>
                <a:cs typeface="Open Sans" panose="020B0606030504020204" pitchFamily="34" charset="0"/>
              </a:rPr>
              <a:t>ASIST training </a:t>
            </a:r>
            <a:r>
              <a:rPr lang="en-US" sz="2800" dirty="0">
                <a:ea typeface="Open Sans" panose="020B0606030504020204" pitchFamily="34" charset="0"/>
                <a:cs typeface="Open Sans" panose="020B0606030504020204" pitchFamily="34" charset="0"/>
              </a:rPr>
              <a:t>could be integrated into an existing course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002942FC-744D-4F59-A0B9-6D4CBD4EA1A9}"/>
              </a:ext>
            </a:extLst>
          </p:cNvPr>
          <p:cNvSpPr/>
          <p:nvPr/>
        </p:nvSpPr>
        <p:spPr>
          <a:xfrm>
            <a:off x="30022115" y="13352065"/>
            <a:ext cx="787345" cy="3468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CBD65E6-B838-4D00-BF0C-3070FF4F3D21}"/>
              </a:ext>
            </a:extLst>
          </p:cNvPr>
          <p:cNvSpPr txBox="1"/>
          <p:nvPr/>
        </p:nvSpPr>
        <p:spPr>
          <a:xfrm>
            <a:off x="30022115" y="18964115"/>
            <a:ext cx="6692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4000" b="1" dirty="0">
                <a:cs typeface="Arial" pitchFamily="34" charset="0"/>
              </a:rPr>
              <a:t>Acknowledgment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56C266B8-8AB7-40F0-B164-823BEF121F94}"/>
              </a:ext>
            </a:extLst>
          </p:cNvPr>
          <p:cNvSpPr/>
          <p:nvPr/>
        </p:nvSpPr>
        <p:spPr>
          <a:xfrm>
            <a:off x="30061779" y="17925256"/>
            <a:ext cx="787345" cy="3468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15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B55DCC-B7EA-67E4-A0A9-C7CF89E356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50000"/>
          </a:blip>
          <a:srcRect l="6031" t="9060" r="61206" b="12271"/>
          <a:stretch/>
        </p:blipFill>
        <p:spPr>
          <a:xfrm>
            <a:off x="807536" y="2164972"/>
            <a:ext cx="6759068" cy="15214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827D52FC-3A96-9124-0E63-186F8953DF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8417" y="2192982"/>
            <a:ext cx="2092093" cy="1394729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65E696E8-51D4-CC7A-3CA7-62E19310F3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3306" y="1542256"/>
            <a:ext cx="5293321" cy="2646661"/>
          </a:xfrm>
          <a:prstGeom prst="rect">
            <a:avLst/>
          </a:prstGeom>
        </p:spPr>
      </p:pic>
      <p:sp>
        <p:nvSpPr>
          <p:cNvPr id="12" name="Rounded Rectangle 73">
            <a:extLst>
              <a:ext uri="{FF2B5EF4-FFF2-40B4-BE49-F238E27FC236}">
                <a16:creationId xmlns:a16="http://schemas.microsoft.com/office/drawing/2014/main" id="{801FFF07-D7B9-316D-01CF-A92BE82BD335}"/>
              </a:ext>
            </a:extLst>
          </p:cNvPr>
          <p:cNvSpPr/>
          <p:nvPr/>
        </p:nvSpPr>
        <p:spPr>
          <a:xfrm>
            <a:off x="18935959" y="4361657"/>
            <a:ext cx="10340108" cy="16275601"/>
          </a:xfrm>
          <a:prstGeom prst="roundRect">
            <a:avLst>
              <a:gd name="adj" fmla="val 902"/>
            </a:avLst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8726">
              <a:solidFill>
                <a:schemeClr val="tx1"/>
              </a:solidFill>
            </a:endParaRPr>
          </a:p>
        </p:txBody>
      </p:sp>
      <p:pic>
        <p:nvPicPr>
          <p:cNvPr id="14" name="Picture 13" descr="A group of people sitting in a room&#10;&#10;Description automatically generated with medium confidence">
            <a:extLst>
              <a:ext uri="{FF2B5EF4-FFF2-40B4-BE49-F238E27FC236}">
                <a16:creationId xmlns:a16="http://schemas.microsoft.com/office/drawing/2014/main" id="{36C2442F-86A0-680C-16C3-778440761E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506" y="14788753"/>
            <a:ext cx="9677400" cy="544353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92E1EB2-40AB-52FD-FC8B-5ACD3C9ED049}"/>
              </a:ext>
            </a:extLst>
          </p:cNvPr>
          <p:cNvSpPr txBox="1"/>
          <p:nvPr/>
        </p:nvSpPr>
        <p:spPr>
          <a:xfrm>
            <a:off x="19415752" y="4679058"/>
            <a:ext cx="629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4000" b="1" dirty="0">
                <a:cs typeface="Arial" pitchFamily="34" charset="0"/>
              </a:rPr>
              <a:t>Methods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0DD709-6CC6-5269-834F-4ABE99FC0511}"/>
              </a:ext>
            </a:extLst>
          </p:cNvPr>
          <p:cNvSpPr txBox="1"/>
          <p:nvPr/>
        </p:nvSpPr>
        <p:spPr>
          <a:xfrm>
            <a:off x="19415752" y="5630614"/>
            <a:ext cx="9551595" cy="13880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2800" b="1" dirty="0">
                <a:effectLst/>
                <a:ea typeface="Calibri" panose="020F0502020204030204" pitchFamily="34" charset="0"/>
              </a:rPr>
              <a:t>Design and Sample</a:t>
            </a:r>
            <a:endParaRPr lang="en-US" sz="2800" dirty="0">
              <a:effectLst/>
              <a:ea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Quasi-experiment. Compared SW students in a suicide skill-building course (intervention) with SW students completing a skills course without suicide content.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Courses same length, format, time, and location; no difference in demographic characteristics of students at pre-course, suggesting equivalence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= 64 (required power: </a:t>
            </a: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=36)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Primarily identify as White (67%), women (83%)</a:t>
            </a:r>
          </a:p>
          <a:p>
            <a:endParaRPr lang="en-US" sz="2800" dirty="0">
              <a:ea typeface="Calibri" panose="020F0502020204030204" pitchFamily="34" charset="0"/>
            </a:endParaRPr>
          </a:p>
          <a:p>
            <a:r>
              <a:rPr lang="en-US" sz="2800" b="1" dirty="0">
                <a:effectLst/>
                <a:ea typeface="Calibri" panose="020F0502020204030204" pitchFamily="34" charset="0"/>
              </a:rPr>
              <a:t>Measures</a:t>
            </a:r>
            <a:endParaRPr lang="en-US" sz="2800" dirty="0">
              <a:effectLst/>
              <a:ea typeface="Calibri" panose="020F0502020204030204" pitchFamily="34" charset="0"/>
            </a:endParaRPr>
          </a:p>
          <a:p>
            <a:r>
              <a:rPr lang="en-US" sz="2800" i="1" dirty="0">
                <a:effectLst/>
                <a:ea typeface="Calibri" panose="020F0502020204030204" pitchFamily="34" charset="0"/>
              </a:rPr>
              <a:t>Suicide-Specific Skills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Suicide Counseling Skills Inventory with 10 hypothetical client-helper scenarios; rated three helper responses per scenario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20 items measured all six ASIST skills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calculated discrepancy scores (subtract their score from the experts’ mean score)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Smaller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scores are better because they show that the trainee’s skills are more like the experts’ skills. </a:t>
            </a:r>
          </a:p>
          <a:p>
            <a:r>
              <a:rPr lang="en-US" sz="2800" i="1" dirty="0">
                <a:ea typeface="Calibri" panose="020F0502020204030204" pitchFamily="34" charset="0"/>
              </a:rPr>
              <a:t>Confidence Using These Skills</a:t>
            </a:r>
          </a:p>
          <a:p>
            <a:pPr indent="-711659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Suicide Counseling Confidence Scale </a:t>
            </a:r>
          </a:p>
          <a:p>
            <a:pPr indent="-711659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6 items measured confidence in using all six ASIST skills</a:t>
            </a:r>
          </a:p>
          <a:p>
            <a:pPr indent="-711659"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Higher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scores are better = more confident</a:t>
            </a:r>
            <a:endParaRPr lang="en-US" sz="2800" dirty="0">
              <a:effectLst/>
              <a:ea typeface="Calibri" panose="020F0502020204030204" pitchFamily="34" charset="0"/>
            </a:endParaRPr>
          </a:p>
          <a:p>
            <a:endParaRPr lang="en-US" sz="2800" b="1" dirty="0">
              <a:effectLst/>
              <a:ea typeface="Calibri" panose="020F0502020204030204" pitchFamily="34" charset="0"/>
            </a:endParaRPr>
          </a:p>
          <a:p>
            <a:r>
              <a:rPr lang="en-US" sz="2800" b="1" dirty="0">
                <a:effectLst/>
                <a:ea typeface="Calibri" panose="020F0502020204030204" pitchFamily="34" charset="0"/>
              </a:rPr>
              <a:t>Da</a:t>
            </a:r>
            <a:r>
              <a:rPr lang="en-US" sz="2800" b="1" dirty="0">
                <a:ea typeface="Calibri" panose="020F0502020204030204" pitchFamily="34" charset="0"/>
              </a:rPr>
              <a:t>ta Analysis</a:t>
            </a:r>
            <a:endParaRPr lang="en-US" sz="2800" dirty="0">
              <a:ea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Repeated measure GLM tested the interaction between time (pre- to post-course change on skills and confidence) and course (ASIST v. comparison course). 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ea typeface="Calibri" panose="020F0502020204030204" pitchFamily="34" charset="0"/>
              </a:rPr>
              <a:t>SPSS GLM calculated effect sizes using the partial eta‐squared statistic (</a:t>
            </a:r>
            <a:r>
              <a:rPr lang="en-US" sz="2800" i="1" dirty="0">
                <a:effectLst/>
                <a:ea typeface="Calibri" panose="020F0502020204030204" pitchFamily="34" charset="0"/>
              </a:rPr>
              <a:t>η</a:t>
            </a:r>
            <a:r>
              <a:rPr lang="en-US" sz="2800" i="1" baseline="-25000" dirty="0">
                <a:effectLst/>
                <a:ea typeface="Calibri" panose="020F0502020204030204" pitchFamily="34" charset="0"/>
              </a:rPr>
              <a:t>p</a:t>
            </a:r>
            <a:r>
              <a:rPr lang="en-US" sz="2800" baseline="30000" dirty="0">
                <a:effectLst/>
                <a:ea typeface="Calibri" panose="020F0502020204030204" pitchFamily="34" charset="0"/>
              </a:rPr>
              <a:t>2</a:t>
            </a:r>
            <a:r>
              <a:rPr lang="en-US" sz="2800" dirty="0">
                <a:effectLst/>
                <a:ea typeface="Calibri" panose="020F0502020204030204" pitchFamily="34" charset="0"/>
              </a:rPr>
              <a:t>).  A large effect is.14 or higher (small: .01; medium: .06). </a:t>
            </a:r>
            <a:endParaRPr lang="en-US" sz="2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840CFAD-D6AF-E8A6-7F05-1E8A2246956E}"/>
              </a:ext>
            </a:extLst>
          </p:cNvPr>
          <p:cNvSpPr txBox="1"/>
          <p:nvPr/>
        </p:nvSpPr>
        <p:spPr>
          <a:xfrm>
            <a:off x="30057381" y="19632012"/>
            <a:ext cx="6692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2000" dirty="0">
                <a:ea typeface="Open Sans" panose="020B0606030504020204" pitchFamily="34" charset="0"/>
                <a:cs typeface="Open Sans" panose="020B0606030504020204" pitchFamily="34" charset="0"/>
              </a:rPr>
              <a:t>This presentation was supported by the Scanlan Center for School Mental Health, UI, and the IA Department of Education</a:t>
            </a: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54A8B059-166B-0967-46CF-A2661E384D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5716827"/>
              </p:ext>
            </p:extLst>
          </p:nvPr>
        </p:nvGraphicFramePr>
        <p:xfrm>
          <a:off x="787359" y="10782194"/>
          <a:ext cx="2743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C77EF6FC-2983-0471-4808-782FB1C9E2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3031980"/>
              </p:ext>
            </p:extLst>
          </p:nvPr>
        </p:nvGraphicFramePr>
        <p:xfrm>
          <a:off x="2844825" y="10815139"/>
          <a:ext cx="2743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26" name="Picture 25">
            <a:hlinkClick r:id="rId9" highlightClick="1"/>
            <a:extLst>
              <a:ext uri="{FF2B5EF4-FFF2-40B4-BE49-F238E27FC236}">
                <a16:creationId xmlns:a16="http://schemas.microsoft.com/office/drawing/2014/main" id="{BD1B6586-1567-9988-E426-79902231706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629098" y="16430915"/>
            <a:ext cx="2377646" cy="135952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C46060C-BF39-742E-7604-29705C2103D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196532" y="5538449"/>
            <a:ext cx="3218967" cy="275563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3C34F08-DF94-64D2-ACEE-4C5FD001CE3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208438" y="8638711"/>
            <a:ext cx="3218967" cy="2755631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E8C98786-4010-76B8-14BC-A05AFDA935AA}"/>
              </a:ext>
            </a:extLst>
          </p:cNvPr>
          <p:cNvSpPr txBox="1"/>
          <p:nvPr/>
        </p:nvSpPr>
        <p:spPr>
          <a:xfrm>
            <a:off x="33666906" y="5305345"/>
            <a:ext cx="27432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main and interaction effects were very large for both outcomes.</a:t>
            </a:r>
          </a:p>
          <a:p>
            <a:endParaRPr lang="en-US" sz="2800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ea typeface="Calibri" panose="020F0502020204030204" pitchFamily="34" charset="0"/>
              </a:rPr>
              <a:t>Skills</a:t>
            </a:r>
            <a:r>
              <a:rPr lang="en-US" sz="2800" dirty="0">
                <a:effectLst/>
                <a:ea typeface="Calibri" panose="020F0502020204030204" pitchFamily="34" charset="0"/>
              </a:rPr>
              <a:t>: main effect: </a:t>
            </a:r>
            <a:r>
              <a:rPr lang="en-US" sz="2800" i="1" dirty="0">
                <a:effectLst/>
                <a:ea typeface="Calibri" panose="020F0502020204030204" pitchFamily="34" charset="0"/>
              </a:rPr>
              <a:t>η</a:t>
            </a:r>
            <a:r>
              <a:rPr lang="en-US" sz="2800" i="1" baseline="-25000" dirty="0">
                <a:effectLst/>
                <a:ea typeface="Calibri" panose="020F0502020204030204" pitchFamily="34" charset="0"/>
              </a:rPr>
              <a:t>p</a:t>
            </a:r>
            <a:r>
              <a:rPr lang="en-US" sz="2800" baseline="30000" dirty="0">
                <a:effectLst/>
                <a:ea typeface="Calibri" panose="020F0502020204030204" pitchFamily="34" charset="0"/>
              </a:rPr>
              <a:t>2</a:t>
            </a:r>
            <a:r>
              <a:rPr lang="en-US" sz="2800" dirty="0">
                <a:effectLst/>
                <a:ea typeface="Calibri" panose="020F0502020204030204" pitchFamily="34" charset="0"/>
              </a:rPr>
              <a:t>=.29, interaction: </a:t>
            </a:r>
            <a:r>
              <a:rPr lang="en-US" sz="2800" i="1" dirty="0">
                <a:effectLst/>
                <a:ea typeface="Calibri" panose="020F0502020204030204" pitchFamily="34" charset="0"/>
              </a:rPr>
              <a:t>η</a:t>
            </a:r>
            <a:r>
              <a:rPr lang="en-US" sz="2800" i="1" baseline="-25000" dirty="0">
                <a:effectLst/>
                <a:ea typeface="Calibri" panose="020F0502020204030204" pitchFamily="34" charset="0"/>
              </a:rPr>
              <a:t>p</a:t>
            </a:r>
            <a:r>
              <a:rPr lang="en-US" sz="2800" baseline="30000" dirty="0">
                <a:effectLst/>
                <a:ea typeface="Calibri" panose="020F0502020204030204" pitchFamily="34" charset="0"/>
              </a:rPr>
              <a:t>2</a:t>
            </a:r>
            <a:r>
              <a:rPr lang="en-US" sz="2800" dirty="0">
                <a:effectLst/>
                <a:ea typeface="Calibri" panose="020F0502020204030204" pitchFamily="34" charset="0"/>
              </a:rPr>
              <a:t>=.26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ea typeface="Calibri" panose="020F0502020204030204" pitchFamily="34" charset="0"/>
              </a:rPr>
              <a:t>Confidence</a:t>
            </a:r>
            <a:r>
              <a:rPr lang="en-US" sz="2800" dirty="0">
                <a:effectLst/>
                <a:ea typeface="Calibri" panose="020F0502020204030204" pitchFamily="34" charset="0"/>
              </a:rPr>
              <a:t>: main effect: </a:t>
            </a:r>
            <a:r>
              <a:rPr lang="en-US" sz="2800" i="1" dirty="0">
                <a:effectLst/>
                <a:ea typeface="Calibri" panose="020F0502020204030204" pitchFamily="34" charset="0"/>
              </a:rPr>
              <a:t>η</a:t>
            </a:r>
            <a:r>
              <a:rPr lang="en-US" sz="2800" i="1" baseline="-25000" dirty="0">
                <a:effectLst/>
                <a:ea typeface="Calibri" panose="020F0502020204030204" pitchFamily="34" charset="0"/>
              </a:rPr>
              <a:t>p</a:t>
            </a:r>
            <a:r>
              <a:rPr lang="en-US" sz="2800" baseline="30000" dirty="0">
                <a:effectLst/>
                <a:ea typeface="Calibri" panose="020F0502020204030204" pitchFamily="34" charset="0"/>
              </a:rPr>
              <a:t>2</a:t>
            </a:r>
            <a:r>
              <a:rPr lang="en-US" sz="2800" dirty="0">
                <a:effectLst/>
                <a:ea typeface="Calibri" panose="020F0502020204030204" pitchFamily="34" charset="0"/>
              </a:rPr>
              <a:t>=.47, interaction: </a:t>
            </a:r>
            <a:r>
              <a:rPr lang="en-US" sz="2800" i="1" dirty="0">
                <a:effectLst/>
                <a:ea typeface="Calibri" panose="020F0502020204030204" pitchFamily="34" charset="0"/>
              </a:rPr>
              <a:t>η</a:t>
            </a:r>
            <a:r>
              <a:rPr lang="en-US" sz="2800" i="1" baseline="-25000" dirty="0">
                <a:effectLst/>
                <a:ea typeface="Calibri" panose="020F0502020204030204" pitchFamily="34" charset="0"/>
              </a:rPr>
              <a:t>p</a:t>
            </a:r>
            <a:r>
              <a:rPr lang="en-US" sz="2800" baseline="30000" dirty="0">
                <a:effectLst/>
                <a:ea typeface="Calibri" panose="020F0502020204030204" pitchFamily="34" charset="0"/>
              </a:rPr>
              <a:t>2</a:t>
            </a:r>
            <a:r>
              <a:rPr lang="en-US" sz="2800" dirty="0">
                <a:effectLst/>
                <a:ea typeface="Calibri" panose="020F0502020204030204" pitchFamily="34" charset="0"/>
              </a:rPr>
              <a:t>=.36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77EE5C3-F290-8635-F9DF-809F19D077CF}"/>
              </a:ext>
            </a:extLst>
          </p:cNvPr>
          <p:cNvSpPr txBox="1"/>
          <p:nvPr/>
        </p:nvSpPr>
        <p:spPr>
          <a:xfrm>
            <a:off x="30081193" y="15696208"/>
            <a:ext cx="6692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4000" b="1" dirty="0">
                <a:cs typeface="Arial" pitchFamily="34" charset="0"/>
              </a:rPr>
              <a:t>Find a Certified ASIST Trainer</a:t>
            </a:r>
          </a:p>
        </p:txBody>
      </p:sp>
      <p:sp>
        <p:nvSpPr>
          <p:cNvPr id="55" name="Rounded Rectangle 79">
            <a:extLst>
              <a:ext uri="{FF2B5EF4-FFF2-40B4-BE49-F238E27FC236}">
                <a16:creationId xmlns:a16="http://schemas.microsoft.com/office/drawing/2014/main" id="{DCA35C77-46F7-364A-30AD-75B748A77AC8}"/>
              </a:ext>
            </a:extLst>
          </p:cNvPr>
          <p:cNvSpPr/>
          <p:nvPr/>
        </p:nvSpPr>
        <p:spPr>
          <a:xfrm>
            <a:off x="497925" y="16316197"/>
            <a:ext cx="7082626" cy="4319310"/>
          </a:xfrm>
          <a:prstGeom prst="roundRect">
            <a:avLst>
              <a:gd name="adj" fmla="val 3951"/>
            </a:avLst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D0FF5A2-B5BC-FC4E-EB3F-282EF31126E5}"/>
              </a:ext>
            </a:extLst>
          </p:cNvPr>
          <p:cNvSpPr txBox="1"/>
          <p:nvPr/>
        </p:nvSpPr>
        <p:spPr>
          <a:xfrm>
            <a:off x="32999527" y="17033468"/>
            <a:ext cx="35290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ß"/>
            </a:pPr>
            <a:r>
              <a:rPr lang="en-US" sz="2800" dirty="0" err="1">
                <a:sym typeface="Wingdings" panose="05000000000000000000" pitchFamily="2" charset="2"/>
              </a:rPr>
              <a:t>Cntrl+Click</a:t>
            </a:r>
            <a:r>
              <a:rPr lang="en-US" sz="2800" dirty="0">
                <a:sym typeface="Wingdings" panose="05000000000000000000" pitchFamily="2" charset="2"/>
              </a:rPr>
              <a:t> and</a:t>
            </a:r>
          </a:p>
          <a:p>
            <a:r>
              <a:rPr lang="en-US" sz="2800" dirty="0">
                <a:sym typeface="Wingdings" panose="05000000000000000000" pitchFamily="2" charset="2"/>
              </a:rPr>
              <a:t>      search by city</a:t>
            </a:r>
            <a:endParaRPr lang="en-US" sz="28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D93D660-DABE-9B92-0174-0A490ABCB421}"/>
              </a:ext>
            </a:extLst>
          </p:cNvPr>
          <p:cNvSpPr txBox="1"/>
          <p:nvPr/>
        </p:nvSpPr>
        <p:spPr>
          <a:xfrm>
            <a:off x="803433" y="16631079"/>
            <a:ext cx="647160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2800" b="1" dirty="0">
                <a:ea typeface="Open Sans" panose="020B0606030504020204" pitchFamily="34" charset="0"/>
                <a:cs typeface="Open Sans" panose="020B0606030504020204" pitchFamily="34" charset="0"/>
              </a:rPr>
              <a:t>References</a:t>
            </a:r>
          </a:p>
          <a:p>
            <a:endParaRPr lang="en-US" sz="1600" dirty="0">
              <a:effectLst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Coohey, C. et al. (2022). Validation of the Suicide Counseling Skills Inventory (SCSI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). Crisis, 43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(3), 170–182. </a:t>
            </a:r>
          </a:p>
          <a:p>
            <a:pPr marL="465138" indent="-465138"/>
            <a:r>
              <a:rPr lang="en-US" sz="1600" dirty="0">
                <a:effectLst/>
                <a:ea typeface="Calibri" panose="020F0502020204030204" pitchFamily="34" charset="0"/>
              </a:rPr>
              <a:t>Kourgiantakis, T., et al. (2019). Social work education and training in mental health, addictions, and suicide: A scoping review protocol. </a:t>
            </a:r>
            <a:r>
              <a:rPr lang="en-US" sz="1600" i="1" dirty="0">
                <a:effectLst/>
                <a:ea typeface="Calibri" panose="020F0502020204030204" pitchFamily="34" charset="0"/>
              </a:rPr>
              <a:t>BMJ Open, 9</a:t>
            </a:r>
            <a:r>
              <a:rPr lang="en-US" sz="1600" dirty="0">
                <a:effectLst/>
                <a:ea typeface="Calibri" panose="020F0502020204030204" pitchFamily="34" charset="0"/>
              </a:rPr>
              <a:t>(6), e024659. </a:t>
            </a:r>
          </a:p>
          <a:p>
            <a:pPr marL="457200" indent="-457200"/>
            <a:r>
              <a:rPr lang="en-US" sz="1600" dirty="0">
                <a:effectLst/>
                <a:ea typeface="Calibri" panose="020F0502020204030204" pitchFamily="34" charset="0"/>
              </a:rPr>
              <a:t>Richardson, J. T. (2011). Eta squared and partial eta squared as measures of effect size in educational research. </a:t>
            </a:r>
            <a:r>
              <a:rPr lang="en-US" sz="1600" i="1" dirty="0">
                <a:effectLst/>
                <a:ea typeface="Calibri" panose="020F0502020204030204" pitchFamily="34" charset="0"/>
              </a:rPr>
              <a:t>Educational Research Review, 6</a:t>
            </a:r>
            <a:r>
              <a:rPr lang="en-US" sz="1600" dirty="0">
                <a:effectLst/>
                <a:ea typeface="Calibri" panose="020F0502020204030204" pitchFamily="34" charset="0"/>
              </a:rPr>
              <a:t>(2), 135-147. </a:t>
            </a:r>
          </a:p>
          <a:p>
            <a:pPr marL="457200" indent="-457200"/>
            <a:r>
              <a:rPr lang="en-US" sz="1600" dirty="0">
                <a:ea typeface="Open Sans" panose="020B0606030504020204" pitchFamily="34" charset="0"/>
                <a:cs typeface="Open Sans" panose="020B0606030504020204" pitchFamily="34" charset="0"/>
              </a:rPr>
              <a:t>Minton, C. A., &amp; Pease-Carter, C. (2011). The status of crisis preparation in counselor education. </a:t>
            </a:r>
            <a:r>
              <a:rPr lang="en-US" sz="1600" i="1" dirty="0">
                <a:ea typeface="Open Sans" panose="020B0606030504020204" pitchFamily="34" charset="0"/>
                <a:cs typeface="Open Sans" panose="020B0606030504020204" pitchFamily="34" charset="0"/>
              </a:rPr>
              <a:t>Journal of Professional Counseling, 38</a:t>
            </a:r>
            <a:r>
              <a:rPr lang="en-US" sz="1600" dirty="0">
                <a:ea typeface="Open Sans" panose="020B0606030504020204" pitchFamily="34" charset="0"/>
                <a:cs typeface="Open Sans" panose="020B0606030504020204" pitchFamily="34" charset="0"/>
              </a:rPr>
              <a:t>(2), 5-17. </a:t>
            </a:r>
          </a:p>
        </p:txBody>
      </p:sp>
    </p:spTree>
    <p:extLst>
      <p:ext uri="{BB962C8B-B14F-4D97-AF65-F5344CB8AC3E}">
        <p14:creationId xmlns:p14="http://schemas.microsoft.com/office/powerpoint/2010/main" val="1270404738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6.09.30"/>
  <p:tag name="AS_TITLE" val="Aspose.Slides for .NET 4.0"/>
  <p:tag name="AS_VERSION" val="16.9.0.0"/>
  <p:tag name="MAKESIGNSTEMPLATE" val="deliberatingwatermelon|09-201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679</Words>
  <Application>Microsoft Office PowerPoint</Application>
  <PresentationFormat>Custom</PresentationFormat>
  <Paragraphs>73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Arial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to create a scientific poster</dc:title>
  <dc:subject>Free Research Poster</dc:subject>
  <dc:creator>Graphicsland/MakeSigns.com</dc:creator>
  <cp:keywords>scientific, research, template, custom, poster, presentation, symposium, printing, powerpoint, create, design, example, sample, download</cp:keywords>
  <dc:description>Download our scientific poster templates at no cost to you and get one step closer to making a great research poster.</dc:description>
  <cp:lastModifiedBy>Landsman, Miriam J</cp:lastModifiedBy>
  <cp:revision>25</cp:revision>
  <cp:lastPrinted>2012-07-31T19:59:21Z</cp:lastPrinted>
  <dcterms:modified xsi:type="dcterms:W3CDTF">2022-12-14T18:42:33Z</dcterms:modified>
  <cp:category>research posters template</cp:category>
</cp:coreProperties>
</file>